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637" r:id="rId2"/>
    <p:sldId id="638" r:id="rId3"/>
    <p:sldId id="636" r:id="rId4"/>
    <p:sldId id="265" r:id="rId5"/>
    <p:sldId id="258" r:id="rId6"/>
    <p:sldId id="639" r:id="rId7"/>
    <p:sldId id="640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637"/>
            <p14:sldId id="638"/>
            <p14:sldId id="636"/>
            <p14:sldId id="265"/>
            <p14:sldId id="258"/>
            <p14:sldId id="639"/>
            <p14:sldId id="6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F92"/>
    <a:srgbClr val="F663E3"/>
    <a:srgbClr val="5890EA"/>
    <a:srgbClr val="02BFC4"/>
    <a:srgbClr val="01BB38"/>
    <a:srgbClr val="B79F00"/>
    <a:srgbClr val="FF7E79"/>
    <a:srgbClr val="F15A25"/>
    <a:srgbClr val="FFC23A"/>
    <a:srgbClr val="94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36"/>
    <p:restoredTop sz="93256" autoAdjust="0"/>
  </p:normalViewPr>
  <p:slideViewPr>
    <p:cSldViewPr snapToGrid="0" snapToObjects="1">
      <p:cViewPr>
        <p:scale>
          <a:sx n="124" d="100"/>
          <a:sy n="124" d="100"/>
        </p:scale>
        <p:origin x="1024" y="5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5160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12/15/22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12/15/22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hyperlink" Target="https://creativecommons.org/licenses/by/4.0?ref=chooser-v1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12/15/22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8" name="Picture 8">
            <a:hlinkClick r:id="rId14"/>
            <a:extLst>
              <a:ext uri="{FF2B5EF4-FFF2-40B4-BE49-F238E27FC236}">
                <a16:creationId xmlns:a16="http://schemas.microsoft.com/office/drawing/2014/main" id="{1C5A6906-F128-A44A-A330-87B05CA755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E48129DF-B2CD-0740-A5E2-8793DE3A88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gi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3B9AB-9635-AA47-9083-44331347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" y="212726"/>
            <a:ext cx="904875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Recombination fraction in diploids derived from inbred lines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4EF16A-570B-7A4C-A335-65F2ADBF87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3" y="1447309"/>
            <a:ext cx="4037704" cy="51979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3AA52E-A8C8-B847-A127-47C2074810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2" y="1447308"/>
            <a:ext cx="4037704" cy="51979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855F2D9-2F2C-0B4F-885E-431FECFD85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1" y="1447308"/>
            <a:ext cx="4037704" cy="51979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144C76-449E-464C-BB91-B1235C5878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310" y="1447307"/>
            <a:ext cx="4037704" cy="51979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6BF4A56-E246-D847-84DB-AD6BB6345A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0773" y="1245175"/>
            <a:ext cx="4037704" cy="519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31D0-E2E4-450A-CC8E-9094A5BC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Phasing in outcrossing species - background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687BA7-86AC-2719-9C33-1674E7522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59" y="1846724"/>
            <a:ext cx="3664578" cy="40260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518B68-F17D-5962-D1E2-189B8E667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459" y="1846724"/>
            <a:ext cx="5555255" cy="40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2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152123"/>
            <a:ext cx="7886700" cy="1325563"/>
          </a:xfrm>
        </p:spPr>
        <p:txBody>
          <a:bodyPr/>
          <a:lstStyle/>
          <a:p>
            <a:r>
              <a:rPr lang="en-US" dirty="0"/>
              <a:t>Segregation in polyploids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250D8DF-F48A-F53D-52A1-2CE975F97CDD}"/>
              </a:ext>
            </a:extLst>
          </p:cNvPr>
          <p:cNvGrpSpPr/>
          <p:nvPr/>
        </p:nvGrpSpPr>
        <p:grpSpPr>
          <a:xfrm>
            <a:off x="1006173" y="1239852"/>
            <a:ext cx="2311957" cy="4742248"/>
            <a:chOff x="1006173" y="1239852"/>
            <a:chExt cx="2311957" cy="474224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7BF557A-BDF4-AD4C-BC7A-2EB829C82DA2}"/>
                </a:ext>
              </a:extLst>
            </p:cNvPr>
            <p:cNvSpPr txBox="1"/>
            <p:nvPr/>
          </p:nvSpPr>
          <p:spPr>
            <a:xfrm>
              <a:off x="1759129" y="1239852"/>
              <a:ext cx="8060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venir Light" panose="020B0402020203020204" pitchFamily="34" charset="77"/>
                  <a:cs typeface="Bangla MN" pitchFamily="2" charset="0"/>
                </a:rPr>
                <a:t>Diploid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6593462-3378-0B16-208D-8A3036223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173" y="1794003"/>
              <a:ext cx="2311957" cy="41880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4B638C9-8F85-ED95-90B0-0F5EA7B43DDF}"/>
              </a:ext>
            </a:extLst>
          </p:cNvPr>
          <p:cNvGrpSpPr/>
          <p:nvPr/>
        </p:nvGrpSpPr>
        <p:grpSpPr>
          <a:xfrm>
            <a:off x="4572000" y="1239852"/>
            <a:ext cx="3522903" cy="5542768"/>
            <a:chOff x="4572000" y="1239852"/>
            <a:chExt cx="3522903" cy="554276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D65A48F-DE7E-0441-81E1-133E4A6A4EEE}"/>
                </a:ext>
              </a:extLst>
            </p:cNvPr>
            <p:cNvSpPr txBox="1"/>
            <p:nvPr/>
          </p:nvSpPr>
          <p:spPr>
            <a:xfrm>
              <a:off x="5780281" y="1239852"/>
              <a:ext cx="1106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Avenir Light" panose="020B0402020203020204" pitchFamily="34" charset="77"/>
                  <a:cs typeface="Bangla MN" pitchFamily="2" charset="0"/>
                </a:rPr>
                <a:t>Tetraploid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E47317-E306-01B8-F7D5-3C93A643D6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596653"/>
              <a:ext cx="3522903" cy="51859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378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297" y="1895448"/>
            <a:ext cx="8743406" cy="451949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76FBD61-FC79-0260-081B-8F903A563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97" y="569885"/>
            <a:ext cx="7886700" cy="1325563"/>
          </a:xfrm>
        </p:spPr>
        <p:txBody>
          <a:bodyPr/>
          <a:lstStyle/>
          <a:p>
            <a:r>
              <a:rPr lang="en-US" dirty="0"/>
              <a:t>Genotyping calling in </a:t>
            </a:r>
            <a:r>
              <a:rPr lang="en-US" dirty="0" err="1"/>
              <a:t>sweeetpotato</a:t>
            </a:r>
            <a:br>
              <a:rPr lang="en-US" dirty="0"/>
            </a:b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3205C6-E3EC-2D30-49FA-86C6A7EDF96A}"/>
              </a:ext>
            </a:extLst>
          </p:cNvPr>
          <p:cNvSpPr/>
          <p:nvPr/>
        </p:nvSpPr>
        <p:spPr>
          <a:xfrm>
            <a:off x="2455638" y="3342323"/>
            <a:ext cx="411994" cy="4119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D1C74C-F3D4-CC0C-BA5C-57EDAC92401E}"/>
              </a:ext>
            </a:extLst>
          </p:cNvPr>
          <p:cNvSpPr/>
          <p:nvPr/>
        </p:nvSpPr>
        <p:spPr>
          <a:xfrm>
            <a:off x="3183962" y="5697133"/>
            <a:ext cx="411994" cy="411994"/>
          </a:xfrm>
          <a:prstGeom prst="ellips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36E2392-4EFE-D420-A5D4-21DACF6EACBD}"/>
              </a:ext>
            </a:extLst>
          </p:cNvPr>
          <p:cNvSpPr/>
          <p:nvPr/>
        </p:nvSpPr>
        <p:spPr>
          <a:xfrm>
            <a:off x="7822234" y="5785456"/>
            <a:ext cx="320477" cy="306981"/>
          </a:xfrm>
          <a:prstGeom prst="ellipse">
            <a:avLst/>
          </a:prstGeom>
          <a:solidFill>
            <a:srgbClr val="FF7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591A6B6-49C0-87EF-EC09-110E4D431DE1}"/>
              </a:ext>
            </a:extLst>
          </p:cNvPr>
          <p:cNvSpPr/>
          <p:nvPr/>
        </p:nvSpPr>
        <p:spPr>
          <a:xfrm>
            <a:off x="7732404" y="5155967"/>
            <a:ext cx="320477" cy="306981"/>
          </a:xfrm>
          <a:prstGeom prst="ellipse">
            <a:avLst/>
          </a:prstGeom>
          <a:solidFill>
            <a:srgbClr val="B79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A699F3-5615-DDF9-AB71-CF251AC38A27}"/>
              </a:ext>
            </a:extLst>
          </p:cNvPr>
          <p:cNvSpPr/>
          <p:nvPr/>
        </p:nvSpPr>
        <p:spPr>
          <a:xfrm>
            <a:off x="7501757" y="4302034"/>
            <a:ext cx="320477" cy="306981"/>
          </a:xfrm>
          <a:prstGeom prst="ellipse">
            <a:avLst/>
          </a:prstGeom>
          <a:solidFill>
            <a:srgbClr val="01B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3FD805-1102-A500-AFC0-5242E56AAF2F}"/>
              </a:ext>
            </a:extLst>
          </p:cNvPr>
          <p:cNvSpPr/>
          <p:nvPr/>
        </p:nvSpPr>
        <p:spPr>
          <a:xfrm>
            <a:off x="7039547" y="3447336"/>
            <a:ext cx="320477" cy="306981"/>
          </a:xfrm>
          <a:prstGeom prst="ellipse">
            <a:avLst/>
          </a:prstGeom>
          <a:solidFill>
            <a:srgbClr val="02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277E140-60CD-0982-57DA-2F020BD6AD23}"/>
              </a:ext>
            </a:extLst>
          </p:cNvPr>
          <p:cNvSpPr/>
          <p:nvPr/>
        </p:nvSpPr>
        <p:spPr>
          <a:xfrm>
            <a:off x="6406499" y="2767996"/>
            <a:ext cx="320477" cy="306981"/>
          </a:xfrm>
          <a:prstGeom prst="ellipse">
            <a:avLst/>
          </a:prstGeom>
          <a:solidFill>
            <a:srgbClr val="5890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988576F-F9C0-9120-2B27-E223C8D5D302}"/>
              </a:ext>
            </a:extLst>
          </p:cNvPr>
          <p:cNvSpPr/>
          <p:nvPr/>
        </p:nvSpPr>
        <p:spPr>
          <a:xfrm>
            <a:off x="5744490" y="2501060"/>
            <a:ext cx="320477" cy="306981"/>
          </a:xfrm>
          <a:prstGeom prst="ellipse">
            <a:avLst/>
          </a:prstGeom>
          <a:solidFill>
            <a:srgbClr val="F66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A35290B-7ADF-21FF-F9E6-6CA28DF724F3}"/>
              </a:ext>
            </a:extLst>
          </p:cNvPr>
          <p:cNvSpPr/>
          <p:nvPr/>
        </p:nvSpPr>
        <p:spPr>
          <a:xfrm>
            <a:off x="5256258" y="2455547"/>
            <a:ext cx="320477" cy="306981"/>
          </a:xfrm>
          <a:prstGeom prst="ellipse">
            <a:avLst/>
          </a:prstGeom>
          <a:solidFill>
            <a:srgbClr val="FF2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646152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4E5C4FF3-7417-4277-F4CA-B5CE59AA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93" y="2525752"/>
            <a:ext cx="7744513" cy="3617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278931"/>
            <a:ext cx="7886700" cy="1325563"/>
          </a:xfrm>
        </p:spPr>
        <p:txBody>
          <a:bodyPr/>
          <a:lstStyle/>
          <a:p>
            <a:r>
              <a:rPr lang="en-US" dirty="0"/>
              <a:t>Potato data – doses from 0 to 4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D60AF18-092C-0BAB-C59F-D000F8EB4D22}"/>
              </a:ext>
            </a:extLst>
          </p:cNvPr>
          <p:cNvSpPr/>
          <p:nvPr/>
        </p:nvSpPr>
        <p:spPr>
          <a:xfrm>
            <a:off x="869163" y="1408834"/>
            <a:ext cx="1059365" cy="5072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Atlantic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494A36-648E-FB55-E948-68160561CFF6}"/>
              </a:ext>
            </a:extLst>
          </p:cNvPr>
          <p:cNvSpPr txBox="1"/>
          <p:nvPr/>
        </p:nvSpPr>
        <p:spPr>
          <a:xfrm>
            <a:off x="2041210" y="1486945"/>
            <a:ext cx="284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4A38563-EDAA-6BA5-4724-E1B6B1DAB6E3}"/>
              </a:ext>
            </a:extLst>
          </p:cNvPr>
          <p:cNvSpPr/>
          <p:nvPr/>
        </p:nvSpPr>
        <p:spPr>
          <a:xfrm>
            <a:off x="2433946" y="1431255"/>
            <a:ext cx="1059365" cy="5072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B1829-5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A5D2F17-EEA7-3758-5CC5-504D22E1C941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1398846" y="1916065"/>
            <a:ext cx="324244" cy="616873"/>
          </a:xfrm>
          <a:prstGeom prst="straightConnector1">
            <a:avLst/>
          </a:prstGeom>
          <a:ln w="22225">
            <a:solidFill>
              <a:srgbClr val="F15A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7FA3FF-6D18-96F9-F9EE-4E5B2283A65B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2580896" y="1938486"/>
            <a:ext cx="382733" cy="594452"/>
          </a:xfrm>
          <a:prstGeom prst="straightConnector1">
            <a:avLst/>
          </a:prstGeom>
          <a:ln w="22225">
            <a:solidFill>
              <a:srgbClr val="F15A2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CB387AA-ABF3-C473-21A1-2AD08E29AC5A}"/>
              </a:ext>
            </a:extLst>
          </p:cNvPr>
          <p:cNvSpPr/>
          <p:nvPr/>
        </p:nvSpPr>
        <p:spPr>
          <a:xfrm>
            <a:off x="6180373" y="1662449"/>
            <a:ext cx="1190427" cy="50723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Offspring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10382B-EAE7-3AE2-EB6E-C80EB8FD5406}"/>
              </a:ext>
            </a:extLst>
          </p:cNvPr>
          <p:cNvCxnSpPr>
            <a:cxnSpLocks/>
          </p:cNvCxnSpPr>
          <p:nvPr/>
        </p:nvCxnSpPr>
        <p:spPr>
          <a:xfrm flipV="1">
            <a:off x="4862542" y="2243025"/>
            <a:ext cx="0" cy="186945"/>
          </a:xfrm>
          <a:prstGeom prst="line">
            <a:avLst/>
          </a:prstGeom>
          <a:ln w="25400">
            <a:solidFill>
              <a:srgbClr val="F15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8E81D78-9A38-6798-4731-7D88A6784201}"/>
              </a:ext>
            </a:extLst>
          </p:cNvPr>
          <p:cNvCxnSpPr>
            <a:cxnSpLocks/>
          </p:cNvCxnSpPr>
          <p:nvPr/>
        </p:nvCxnSpPr>
        <p:spPr>
          <a:xfrm>
            <a:off x="4862542" y="2255923"/>
            <a:ext cx="2966225" cy="0"/>
          </a:xfrm>
          <a:prstGeom prst="line">
            <a:avLst/>
          </a:prstGeom>
          <a:ln w="25400">
            <a:solidFill>
              <a:srgbClr val="F15A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447FDD8-5E4E-35AD-2A2C-081DCB65E69C}"/>
              </a:ext>
            </a:extLst>
          </p:cNvPr>
          <p:cNvSpPr txBox="1"/>
          <p:nvPr/>
        </p:nvSpPr>
        <p:spPr>
          <a:xfrm>
            <a:off x="7784978" y="2015500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15A25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7205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C2783-66CE-B79D-31CA-5FDC1725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2247"/>
            <a:ext cx="7886700" cy="1325563"/>
          </a:xfrm>
        </p:spPr>
        <p:txBody>
          <a:bodyPr/>
          <a:lstStyle/>
          <a:p>
            <a:r>
              <a:rPr lang="en-US" dirty="0"/>
              <a:t>Phasing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FEFA14-2FCC-B89A-6647-2C7CBD638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201531"/>
            <a:ext cx="6375061" cy="399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F8220-C935-BC5E-9563-9E836442D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1965551"/>
            <a:ext cx="6375063" cy="4689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84967C-143A-78FC-9803-8840D3366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4174623"/>
            <a:ext cx="7214165" cy="1040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B4C905-8ACB-9D50-1E01-44416A40E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951" y="2563443"/>
            <a:ext cx="1329690" cy="1246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A344BC-A1F4-4F0C-090C-EDF5F2428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2128" y="4910332"/>
            <a:ext cx="3895335" cy="194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62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7B1952-EE16-35A0-62E6-D7CD10E68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75" y="1604494"/>
            <a:ext cx="8499477" cy="4025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0272F1-235A-5547-951A-B256BC74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0" y="278931"/>
            <a:ext cx="7886700" cy="1325563"/>
          </a:xfrm>
        </p:spPr>
        <p:txBody>
          <a:bodyPr/>
          <a:lstStyle/>
          <a:p>
            <a:r>
              <a:rPr lang="en-US" dirty="0"/>
              <a:t>Phasing and re-estimating map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B32A6B-9A48-69C1-0CD2-923977EA3377}"/>
              </a:ext>
            </a:extLst>
          </p:cNvPr>
          <p:cNvCxnSpPr>
            <a:cxnSpLocks/>
          </p:cNvCxnSpPr>
          <p:nvPr/>
        </p:nvCxnSpPr>
        <p:spPr>
          <a:xfrm flipH="1">
            <a:off x="6097086" y="3124848"/>
            <a:ext cx="1126274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5B3ADDB-1CAE-A752-DBC5-3ACE364C2DA5}"/>
              </a:ext>
            </a:extLst>
          </p:cNvPr>
          <p:cNvCxnSpPr>
            <a:cxnSpLocks/>
          </p:cNvCxnSpPr>
          <p:nvPr/>
        </p:nvCxnSpPr>
        <p:spPr>
          <a:xfrm flipH="1">
            <a:off x="7345538" y="4131255"/>
            <a:ext cx="104879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EAFCF2D-9112-6D94-E2D5-C87D8C1E1D98}"/>
              </a:ext>
            </a:extLst>
          </p:cNvPr>
          <p:cNvCxnSpPr>
            <a:cxnSpLocks/>
          </p:cNvCxnSpPr>
          <p:nvPr/>
        </p:nvCxnSpPr>
        <p:spPr>
          <a:xfrm flipH="1">
            <a:off x="6821142" y="4468590"/>
            <a:ext cx="1048792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941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54001</TotalTime>
  <Words>52</Words>
  <Application>Microsoft Macintosh PowerPoint</Application>
  <PresentationFormat>On-screen Show (4:3)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Light</vt:lpstr>
      <vt:lpstr>Calibri</vt:lpstr>
      <vt:lpstr>Calibri Light</vt:lpstr>
      <vt:lpstr>Office Theme</vt:lpstr>
      <vt:lpstr>Recombination fraction in diploids derived from inbred lines</vt:lpstr>
      <vt:lpstr>Phasing in outcrossing species - background</vt:lpstr>
      <vt:lpstr>Segregation in polyploids</vt:lpstr>
      <vt:lpstr>Genotyping calling in sweeetpotato </vt:lpstr>
      <vt:lpstr>Potato data – doses from 0 to 4</vt:lpstr>
      <vt:lpstr>Phasing algorithm</vt:lpstr>
      <vt:lpstr>Phasing and re-estimating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333</cp:revision>
  <dcterms:created xsi:type="dcterms:W3CDTF">2019-10-28T21:32:32Z</dcterms:created>
  <dcterms:modified xsi:type="dcterms:W3CDTF">2022-12-15T20:36:40Z</dcterms:modified>
</cp:coreProperties>
</file>